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udel.edu/britlitwiki/-amoretti" TargetMode="External" /><Relationship Id="rId2" Type="http://schemas.openxmlformats.org/officeDocument/2006/relationships/hyperlink" Target="https://sites.udel.edu/britlitwiki/shakespeares-sonnet-sequence" TargetMode="External" /><Relationship Id="rId1" Type="http://schemas.openxmlformats.org/officeDocument/2006/relationships/slideLayout" Target="../slideLayouts/slideLayout2.xml" /><Relationship Id="rId4" Type="http://schemas.openxmlformats.org/officeDocument/2006/relationships/hyperlink" Target="https://sites.udel.edu/britlitwiki/astrophil-and-stella" TargetMode="Externa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F4AB3-B795-1C48-9B8C-E1FF6A4FCD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Sonnet in English literature </a:t>
            </a:r>
            <a:br>
              <a:rPr lang="en-GB"/>
            </a:br>
            <a:r>
              <a:rPr lang="en-GB"/>
              <a:t>(MA 1 Sem Paper 1)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751C2E-C2B0-DE48-98FC-DF3C060B85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Government Degree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94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E2470-4002-D34A-A598-DBA37A278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0968F7-44C8-E349-989A-D4AFB11BF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sonnet isa lyric poem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consisting of fourteen lines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written in iambic pentameter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a definite rhyme scheme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a definite thought structure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sonnet introduces a problem or question in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beginning, and a resolution is offered after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turn.</a:t>
            </a:r>
          </a:p>
        </p:txBody>
      </p:sp>
    </p:spTree>
    <p:extLst>
      <p:ext uri="{BB962C8B-B14F-4D97-AF65-F5344CB8AC3E}">
        <p14:creationId xmlns:p14="http://schemas.microsoft.com/office/powerpoint/2010/main" val="3107619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58684-4DB2-E143-A74C-773EBFD7C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EB0FD-9538-6042-87F0-1BE0EFC0B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Different Types of SonnetsThere are three main forms of sonnets that can be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used. The reason there isn't just one is because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they all differentiate in there rhyme schemes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that sets them apart.</a:t>
            </a:r>
          </a:p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First Type of Sonnet is the Italian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Petrarchan Sonnet. The rhyme scheme is a b b a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 b a,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 d c d c d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 d c d c d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 d e c d e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 d e c e d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 d c e d c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0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094BA-3472-3A45-9940-7B2503FD3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555CE-B56E-7D41-9F41-F995FFB59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second type of sonnet is the Spenserian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Sonnet Its Rhyme scheme is a b a b b c b c c 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 d e 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Lastly the final one is the English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Shakespearian Sonnet. The rhyme Scheme is a b a b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 d c d e f e f g g. This is the one Shakespeare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used often.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867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7509C-2796-E942-93BE-40B7648EF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84381-1308-554E-8EAB-5DDE11888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286000"/>
            <a:ext cx="7236619" cy="3518297"/>
          </a:xfrm>
        </p:spPr>
        <p:txBody>
          <a:bodyPr/>
          <a:lstStyle/>
          <a:p>
            <a:r>
              <a:rPr lang="en-GB" b="0" i="0">
                <a:solidFill>
                  <a:srgbClr val="1A1A1A"/>
                </a:solidFill>
                <a:effectLst/>
                <a:latin typeface="Merriweather"/>
              </a:rPr>
              <a:t>Shakespeare’s </a:t>
            </a:r>
            <a:r>
              <a:rPr lang="en-GB" b="0" i="0" u="none" strike="noStrike">
                <a:solidFill>
                  <a:srgbClr val="007ACC"/>
                </a:solidFill>
                <a:effectLst/>
                <a:latin typeface="Merriweather"/>
                <a:hlinkClick r:id="rId2"/>
              </a:rPr>
              <a:t>sonnet sequence</a:t>
            </a:r>
            <a:r>
              <a:rPr lang="en-GB" b="0" i="0">
                <a:solidFill>
                  <a:srgbClr val="1A1A1A"/>
                </a:solidFill>
                <a:effectLst/>
                <a:latin typeface="Merriweather"/>
              </a:rPr>
              <a:t> includes 154 sonnets. Spenser’s main sonnet series is a collection entitled </a:t>
            </a:r>
            <a:r>
              <a:rPr lang="en-GB" b="0" i="1" u="none" strike="noStrike">
                <a:solidFill>
                  <a:srgbClr val="007ACC"/>
                </a:solidFill>
                <a:effectLst/>
                <a:latin typeface="Merriweather"/>
                <a:hlinkClick r:id="rId3"/>
              </a:rPr>
              <a:t>Amoretti</a:t>
            </a:r>
            <a:r>
              <a:rPr lang="en-GB" b="0" i="0">
                <a:solidFill>
                  <a:srgbClr val="1A1A1A"/>
                </a:solidFill>
                <a:effectLst/>
                <a:latin typeface="Merriweather"/>
              </a:rPr>
              <a:t> and Sidney’s most famous sonnet series is entitled </a:t>
            </a:r>
            <a:r>
              <a:rPr lang="en-GB" b="0" i="1" u="none" strike="noStrike">
                <a:solidFill>
                  <a:srgbClr val="007ACC"/>
                </a:solidFill>
                <a:effectLst/>
                <a:latin typeface="Merriweather"/>
                <a:hlinkClick r:id="rId4"/>
              </a:rPr>
              <a:t>Astrophil and Stella</a:t>
            </a:r>
            <a:r>
              <a:rPr lang="en-GB" b="0" i="1">
                <a:solidFill>
                  <a:srgbClr val="1A1A1A"/>
                </a:solidFill>
                <a:effectLst/>
                <a:latin typeface="Merriweather"/>
              </a:rPr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974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B17FD-D845-A842-8699-4D1665D28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56E3CBD-AC02-E845-870F-79CC3446C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SPENSERIAN SONNET 1500-1580 English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abab bcbc cdcdee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Edmund Spencer Sir Philip Sidney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Spencer Fairie Queene Amoretti (in text book, Sonnet 1, 35, 75) Sidney Astrophel and Stella (in text book Sonnet 31, 39)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frustration, loneliness or disappointment with love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60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1B103-6C3B-4248-89EC-179E70B02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6B652-9572-4D40-AF7E-5782DAA6C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SHAKESPEAREAN SONNET 1570-1600 English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abab cdcd efef gg 3 quatrains 1 rhyming couplet often a dramatic statement that resolves, restates or redefines the central problem of the sonnet Normally written in iambic pentameter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William Shakespeare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154 Sonnets addressed to young man dark lady rival poet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time, death, love, and friendship </a:t>
            </a:r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554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6F0E0-0E17-A44A-9D98-6E7756587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62D49-C89A-D94C-BC48-DA7C0FC5D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10183416" cy="2400301"/>
          </a:xfrm>
        </p:spPr>
        <p:txBody>
          <a:bodyPr>
            <a:normAutofit fontScale="85000" lnSpcReduction="20000"/>
          </a:bodyPr>
          <a:lstStyle/>
          <a:p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is the rhyme scheme?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Where is the turn of thought?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Based on your answers, what kind of sonnet is it?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 these questions on your paper and answer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 when the sonnet is shown.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78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5510-745B-E44F-96BB-EA8285DEB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1210B-630F-3D4C-A929-E6CC5461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Structure</a:t>
            </a:r>
          </a:p>
          <a:p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are the groupings of the lines (how many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lines are in each group)?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is the rhyme scheme?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Where is the turn?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Based on your answers, what kind of sonnet is it?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 these questions on your paper and answer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them when the sonnet is shown.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06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D59AD-D401-764F-A755-DA0EDCC0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FACEB-32E4-5E4D-9DB7-EE555482C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Lines are in an octave (eight lines) and a sestet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(six lines).</a:t>
            </a:r>
          </a:p>
          <a:p>
            <a:endParaRPr lang="en-GB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Rhyme scheme is abbaabba cdcdcd.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turn in this sonnet is between the octave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sestet, or after eight lines.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period at the end of line eight is a clue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this is the turn, especially because it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of only two periods in the sonnet.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Before the turn, the speaker is telling of groups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fourteen after the turn, he tells of who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wrote the sonnets.</a:t>
            </a:r>
          </a:p>
          <a:p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167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F29C2-750E-DE46-81AF-7B10B384B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B360D-EE46-AA41-8635-F9918842C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Petrarchan (Italian) rhyme scheme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abba, abba, cd, cd, cd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abba, abba, cde, cde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Shakespearean (English, or Elizabethan) rhyme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scheme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abab, cdcd, efef, gg</a:t>
            </a:r>
          </a:p>
        </p:txBody>
      </p:sp>
    </p:spTree>
    <p:extLst>
      <p:ext uri="{BB962C8B-B14F-4D97-AF65-F5344CB8AC3E}">
        <p14:creationId xmlns:p14="http://schemas.microsoft.com/office/powerpoint/2010/main" val="4226620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5AD9F-2B7A-394C-B884-5F9B5AD84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B371A-FAF8-AF4F-8F03-4F4BBF7E1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Thought structureOctave/ sestet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octave, eight lines, presents a situation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 idea.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sestet (sextet), six lines, responds,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situation or idea in the octave.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Quatrain, quatrain, quatrain, couplet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Each quatrain, four lines, describes an idea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situation which leads to a conclusion or response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the couplet, two lines.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09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A7603-5790-1A4F-96B3-0A56A27C1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11BD9-8126-D441-9AD2-B50061EB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/>
              <a:t>     </a:t>
            </a:r>
          </a:p>
          <a:p>
            <a:pPr marL="0" indent="0">
              <a:buNone/>
            </a:pPr>
            <a:r>
              <a:rPr lang="en-GB" sz="5400"/>
              <a:t>              Thank you 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406731881"/>
      </p:ext>
    </p:extLst>
  </p:cSld>
  <p:clrMapOvr>
    <a:masterClrMapping/>
  </p:clrMapOvr>
</p:sld>
</file>

<file path=ppt/theme/theme1.xml><?xml version="1.0" encoding="utf-8"?>
<a:theme xmlns:a="http://schemas.openxmlformats.org/drawingml/2006/main" name="TF10001025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5" id="{F9915BBD-9749-466F-995C-8C8D6A938EC0}" vid="{CF1D1A65-FC75-42D2-B7EF-D2991382DC6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TF10001025</vt:lpstr>
      <vt:lpstr>Sonnet in English literature  (MA 1 Sem Paper 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Sonnet in English literature  (MA 1 Sem Paper 1)</dc:title>
  <dc:creator>Unknown User</dc:creator>
  <cp:lastModifiedBy>Unknown User</cp:lastModifiedBy>
  <cp:revision>1</cp:revision>
  <dcterms:created xsi:type="dcterms:W3CDTF">2022-07-23T08:33:48Z</dcterms:created>
  <dcterms:modified xsi:type="dcterms:W3CDTF">2022-07-23T08:56:26Z</dcterms:modified>
</cp:coreProperties>
</file>